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6" r:id="rId4"/>
  </p:sldMasterIdLst>
  <p:notesMasterIdLst>
    <p:notesMasterId r:id="rId11"/>
  </p:notesMasterIdLst>
  <p:sldIdLst>
    <p:sldId id="261" r:id="rId5"/>
    <p:sldId id="273" r:id="rId6"/>
    <p:sldId id="277" r:id="rId7"/>
    <p:sldId id="264" r:id="rId8"/>
    <p:sldId id="265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8" autoAdjust="0"/>
    <p:restoredTop sz="69195" autoAdjust="0"/>
  </p:normalViewPr>
  <p:slideViewPr>
    <p:cSldViewPr snapToGrid="0">
      <p:cViewPr varScale="1">
        <p:scale>
          <a:sx n="102" d="100"/>
          <a:sy n="102" d="100"/>
        </p:scale>
        <p:origin x="471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kendaror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endar.org/" TargetMode="External"/><Relationship Id="rId5" Type="http://schemas.openxmlformats.org/officeDocument/2006/relationships/hyperlink" Target="mailto:enrico.daros@gmail.com" TargetMode="External"/><Relationship Id="rId4" Type="http://schemas.openxmlformats.org/officeDocument/2006/relationships/hyperlink" Target="https://www.linkedin.com/in/enricodaro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Hi, my name is Enrico Da Ros and this is “The Protocol Master, Impossible testing at hands”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Remove bin and obj from net-core projects</a:t>
            </a:r>
          </a:p>
          <a:p>
            <a:pPr marL="0" indent="0">
              <a:buNone/>
            </a:pPr>
            <a:r>
              <a:rPr lang="en-US" dirty="0"/>
              <a:t>Loaded before all the docker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Protocol Master? TPM Is a Transparent Proxy, an Emulator and a Network Packet Analyzer, a simple command line Java application that can be placed between your software and all supported external system as a kind Man-In-The-Middle to log, record, replay and modify all the interactions. Following this approach, you can simulate a whole infrastructure without even coding.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6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36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do all of this with TPM and you can do this with your preferred system and architecture.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system can run locally via command line (leveraging its internal a proxy to record http calls from a browser) or as a Docker image. You can event integrate it in your CI/CD pipeline. All without caring about the Language/Infrastructure/Architecture since the emulation is built upon the –real- wire protocol used by the services emulated.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will be no difference between calling TPM or a real server. The language spoken is raw TCP data, no need for weird AOP techniques, custom drivers (been there done that…never again). Just use the TPM as a unique entry point exposing all the services you need.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19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here my details:</a:t>
            </a:r>
          </a:p>
          <a:p>
            <a:pPr marL="0" indent="0">
              <a:buNone/>
            </a:pPr>
            <a:endParaRPr lang="en-US" dirty="0"/>
          </a:p>
          <a:p>
            <a:pPr marL="171450" indent="-171450" algn="l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http://www.github.com/kendarorg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 algn="l"/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https://www.linkedin.com/in/enricodaros/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 algn="l"/>
            <a:r>
              <a:rPr lang="en-US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enrico.daros@gmail.com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 algn="l"/>
            <a:r>
              <a:rPr lang="en-US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https://www.kendar.org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8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238F-B856-42A4-BC32-194DCC130D5F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6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31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8775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333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19737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129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26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0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5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4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7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1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2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7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7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07" r="18685" b="209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/>
          </a:bodyPr>
          <a:lstStyle/>
          <a:p>
            <a:r>
              <a:rPr lang="en-US" sz="2400" dirty="0"/>
              <a:t>Impossible testing at hand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85C447-2C41-BDB2-CE4E-FA5E40720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TPM- Proxy</a:t>
            </a:r>
            <a:br>
              <a:rPr lang="en-US" b="1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9051C6-A580-FC0B-A82E-8C827F186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34" y="264584"/>
            <a:ext cx="1905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87C38-B509-ED2B-EDA0-0AAE9A7D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4651-A8A1-4ECC-8C79-1758A24A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930274"/>
          </a:xfrm>
        </p:spPr>
        <p:txBody>
          <a:bodyPr/>
          <a:lstStyle/>
          <a:p>
            <a:r>
              <a:rPr lang="en-US" dirty="0"/>
              <a:t>What THE TPM-Proxy IS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86A431-2094-95AA-419A-ABBE29A7E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059" y="1458556"/>
            <a:ext cx="5334000" cy="452088"/>
          </a:xfrm>
        </p:spPr>
        <p:txBody>
          <a:bodyPr>
            <a:noAutofit/>
          </a:bodyPr>
          <a:lstStyle/>
          <a:p>
            <a:r>
              <a:rPr lang="en-US" sz="2800" dirty="0"/>
              <a:t>The good man-in-the-middle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9C1CC-0F72-5209-05B3-99A01AAF9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427283"/>
            <a:ext cx="4878391" cy="3363915"/>
          </a:xfrm>
        </p:spPr>
        <p:txBody>
          <a:bodyPr>
            <a:normAutofit/>
          </a:bodyPr>
          <a:lstStyle/>
          <a:p>
            <a:r>
              <a:rPr lang="en-US" sz="2400" dirty="0"/>
              <a:t>A software!</a:t>
            </a:r>
          </a:p>
          <a:p>
            <a:r>
              <a:rPr lang="en-US" sz="2400" dirty="0"/>
              <a:t>A Transparent Proxy</a:t>
            </a:r>
          </a:p>
          <a:p>
            <a:r>
              <a:rPr lang="en-US" sz="2400" dirty="0"/>
              <a:t>An API Emulator</a:t>
            </a:r>
          </a:p>
          <a:p>
            <a:r>
              <a:rPr lang="en-US" sz="2400" dirty="0"/>
              <a:t>A Network Packet Analyzer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1CE9F-D27D-7926-9EED-5B0F5C64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95" y="1200318"/>
            <a:ext cx="4696528" cy="45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8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A6DF-505A-D471-E1AC-527A4DAE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25" y="587914"/>
            <a:ext cx="6865970" cy="711488"/>
          </a:xfrm>
        </p:spPr>
        <p:txBody>
          <a:bodyPr>
            <a:normAutofit/>
          </a:bodyPr>
          <a:lstStyle/>
          <a:p>
            <a:r>
              <a:rPr lang="en-US" dirty="0"/>
              <a:t>What it does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DDE1D-2AAB-EEC3-6FEF-D145EDF2E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938" y="1446547"/>
            <a:ext cx="6136309" cy="4188140"/>
          </a:xfrm>
        </p:spPr>
        <p:txBody>
          <a:bodyPr>
            <a:noAutofit/>
          </a:bodyPr>
          <a:lstStyle/>
          <a:p>
            <a:r>
              <a:rPr lang="en-US" sz="2200" dirty="0"/>
              <a:t>Simulate errors, rate limiting, responses</a:t>
            </a:r>
          </a:p>
          <a:p>
            <a:r>
              <a:rPr lang="en-US" sz="2200" dirty="0"/>
              <a:t>Mock entire infrastructures in minutes</a:t>
            </a:r>
          </a:p>
          <a:p>
            <a:r>
              <a:rPr lang="en-US" sz="2200" dirty="0"/>
              <a:t>Gold standard tests</a:t>
            </a:r>
          </a:p>
          <a:p>
            <a:r>
              <a:rPr lang="en-US" sz="2200" dirty="0"/>
              <a:t>Simulate non existing APIs</a:t>
            </a:r>
          </a:p>
          <a:p>
            <a:r>
              <a:rPr lang="en-US" sz="2200" dirty="0"/>
              <a:t>Protocols covered: </a:t>
            </a:r>
          </a:p>
          <a:p>
            <a:pPr lvl="1"/>
            <a:r>
              <a:rPr lang="en-US" sz="2200" dirty="0"/>
              <a:t>HTTP, HTTPS, Soap, REST</a:t>
            </a:r>
            <a:endParaRPr lang="en-US" sz="2400" dirty="0"/>
          </a:p>
          <a:p>
            <a:pPr lvl="1"/>
            <a:r>
              <a:rPr lang="en-US" sz="2200" dirty="0"/>
              <a:t>MySQL, Postgres, Mongo Db, Redis</a:t>
            </a:r>
          </a:p>
          <a:p>
            <a:pPr lvl="1"/>
            <a:r>
              <a:rPr lang="en-US" sz="2200" dirty="0"/>
              <a:t>AMQP 0.9, MQTT (next in line: Kafka)</a:t>
            </a:r>
          </a:p>
          <a:p>
            <a:r>
              <a:rPr lang="en-US" sz="2400" dirty="0"/>
              <a:t>Upload complete “scenes”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28019-2783-CA06-12BA-919CD18D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r="1741" b="-3"/>
          <a:stretch/>
        </p:blipFill>
        <p:spPr bwMode="auto">
          <a:xfrm>
            <a:off x="9461500" y="319083"/>
            <a:ext cx="2108200" cy="2108200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F8E90-BF25-ECBF-A2B7-59EA33956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76" y="1190083"/>
            <a:ext cx="3250238" cy="48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4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79EE1-E90A-804E-F786-6B0DB9FB7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ABCA-7B3A-1170-C7E3-82E4E8FE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930274"/>
          </a:xfrm>
        </p:spPr>
        <p:txBody>
          <a:bodyPr/>
          <a:lstStyle/>
          <a:p>
            <a:r>
              <a:rPr lang="en-US" dirty="0"/>
              <a:t>WHERE CAN be 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F3073-A34B-F222-8863-0E9A6C20E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576386"/>
            <a:ext cx="5754690" cy="369777"/>
          </a:xfrm>
        </p:spPr>
        <p:txBody>
          <a:bodyPr>
            <a:noAutofit/>
          </a:bodyPr>
          <a:lstStyle/>
          <a:p>
            <a:r>
              <a:rPr lang="en-US" sz="2800" dirty="0"/>
              <a:t>Hint: Mostly everywhere, it’s wire protocol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C1181-A602-E007-6F2E-F8819E504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1041" y="2112050"/>
            <a:ext cx="4878391" cy="3935417"/>
          </a:xfrm>
        </p:spPr>
        <p:txBody>
          <a:bodyPr>
            <a:noAutofit/>
          </a:bodyPr>
          <a:lstStyle/>
          <a:p>
            <a:r>
              <a:rPr lang="en-US" sz="2000" dirty="0"/>
              <a:t>Agnostic in respect of</a:t>
            </a:r>
          </a:p>
          <a:p>
            <a:pPr lvl="1"/>
            <a:r>
              <a:rPr lang="en-US" sz="2000" dirty="0"/>
              <a:t>Language</a:t>
            </a:r>
          </a:p>
          <a:p>
            <a:pPr lvl="1"/>
            <a:r>
              <a:rPr lang="en-US" sz="2000" dirty="0"/>
              <a:t>Infrastructure</a:t>
            </a:r>
          </a:p>
          <a:p>
            <a:pPr lvl="1"/>
            <a:r>
              <a:rPr lang="en-US" sz="2000" dirty="0"/>
              <a:t>Architecture</a:t>
            </a:r>
          </a:p>
          <a:p>
            <a:r>
              <a:rPr lang="en-US" sz="2000" dirty="0"/>
              <a:t>Run as </a:t>
            </a:r>
          </a:p>
          <a:p>
            <a:pPr lvl="1"/>
            <a:r>
              <a:rPr lang="en-US" sz="2000" dirty="0"/>
              <a:t>Command line</a:t>
            </a:r>
          </a:p>
          <a:p>
            <a:pPr lvl="1"/>
            <a:r>
              <a:rPr lang="en-US" sz="2000" dirty="0"/>
              <a:t>Docker image </a:t>
            </a:r>
          </a:p>
          <a:p>
            <a:pPr lvl="1"/>
            <a:r>
              <a:rPr lang="en-US" sz="2000" dirty="0"/>
              <a:t>Kubernetes</a:t>
            </a:r>
          </a:p>
          <a:p>
            <a:pPr lvl="1"/>
            <a:r>
              <a:rPr lang="en-US" sz="2000" dirty="0"/>
              <a:t>CI/CD Integration</a:t>
            </a:r>
          </a:p>
          <a:p>
            <a:pPr lvl="1"/>
            <a:r>
              <a:rPr lang="en-US" sz="2000" dirty="0"/>
              <a:t>Embedded in Java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B5E6E6-6B2B-7388-BBCC-69BEAE23D010}"/>
              </a:ext>
            </a:extLst>
          </p:cNvPr>
          <p:cNvGrpSpPr/>
          <p:nvPr/>
        </p:nvGrpSpPr>
        <p:grpSpPr>
          <a:xfrm>
            <a:off x="5791193" y="2112050"/>
            <a:ext cx="4768207" cy="3709897"/>
            <a:chOff x="3677118" y="981750"/>
            <a:chExt cx="4768207" cy="37098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5D2BF-B71F-493B-D68C-F9FFDBF5CDB3}"/>
                </a:ext>
              </a:extLst>
            </p:cNvPr>
            <p:cNvGrpSpPr/>
            <p:nvPr/>
          </p:nvGrpSpPr>
          <p:grpSpPr>
            <a:xfrm>
              <a:off x="3969068" y="981750"/>
              <a:ext cx="4476257" cy="3091571"/>
              <a:chOff x="4738688" y="1461529"/>
              <a:chExt cx="6619579" cy="4858723"/>
            </a:xfrm>
          </p:grpSpPr>
          <p:pic>
            <p:nvPicPr>
              <p:cNvPr id="10" name="Picture 2" descr="Docker Container: What is it and what ...">
                <a:extLst>
                  <a:ext uri="{FF2B5EF4-FFF2-40B4-BE49-F238E27FC236}">
                    <a16:creationId xmlns:a16="http://schemas.microsoft.com/office/drawing/2014/main" id="{EECE7CDB-D757-CDAD-2AC9-27D1CC3EED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7002" y="2458244"/>
                <a:ext cx="2036403" cy="1064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Windows — Story">
                <a:extLst>
                  <a:ext uri="{FF2B5EF4-FFF2-40B4-BE49-F238E27FC236}">
                    <a16:creationId xmlns:a16="http://schemas.microsoft.com/office/drawing/2014/main" id="{D06E9806-5FF5-9892-7B21-E05D56D6F8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8688" y="2586039"/>
                <a:ext cx="2183014" cy="1355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Tux (mascotte) - Wikipedia">
                <a:extLst>
                  <a:ext uri="{FF2B5EF4-FFF2-40B4-BE49-F238E27FC236}">
                    <a16:creationId xmlns:a16="http://schemas.microsoft.com/office/drawing/2014/main" id="{CCD5EF18-C08A-CC2D-2DFD-5B25479F6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5632" y="2257415"/>
                <a:ext cx="1330586" cy="1582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macOS Logo, symbol, meaning, history ...">
                <a:extLst>
                  <a:ext uri="{FF2B5EF4-FFF2-40B4-BE49-F238E27FC236}">
                    <a16:creationId xmlns:a16="http://schemas.microsoft.com/office/drawing/2014/main" id="{A7A50DA5-F026-EF9A-A401-1A12556EB6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263" y="3657366"/>
                <a:ext cx="2036403" cy="11403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2" descr="Intel to Report Fourth-Quarter and Full ...">
                <a:extLst>
                  <a:ext uri="{FF2B5EF4-FFF2-40B4-BE49-F238E27FC236}">
                    <a16:creationId xmlns:a16="http://schemas.microsoft.com/office/drawing/2014/main" id="{5AB131AE-3EC3-8520-E7EA-B2F60ABA5D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5203" y="4126485"/>
                <a:ext cx="2452246" cy="1226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Corporate Logo Guidelines – Arm®">
                <a:extLst>
                  <a:ext uri="{FF2B5EF4-FFF2-40B4-BE49-F238E27FC236}">
                    <a16:creationId xmlns:a16="http://schemas.microsoft.com/office/drawing/2014/main" id="{8753B1A9-994A-222B-18C7-E0DD08637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5326" y="4697934"/>
                <a:ext cx="1709737" cy="991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6" descr="Java, HD, logo, png | PNGWing">
                <a:extLst>
                  <a:ext uri="{FF2B5EF4-FFF2-40B4-BE49-F238E27FC236}">
                    <a16:creationId xmlns:a16="http://schemas.microsoft.com/office/drawing/2014/main" id="{38788589-7F9F-9169-7629-CC3833C809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1702" y="4932689"/>
                <a:ext cx="1071562" cy="1071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8" descr="NET - Wikipedia">
                <a:extLst>
                  <a:ext uri="{FF2B5EF4-FFF2-40B4-BE49-F238E27FC236}">
                    <a16:creationId xmlns:a16="http://schemas.microsoft.com/office/drawing/2014/main" id="{8FC1EFF3-B7EA-D288-CE3D-7B1DD395D1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3966" y="5084329"/>
                <a:ext cx="832665" cy="832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0" descr="What is Python Coding? | Juni Learning">
                <a:extLst>
                  <a:ext uri="{FF2B5EF4-FFF2-40B4-BE49-F238E27FC236}">
                    <a16:creationId xmlns:a16="http://schemas.microsoft.com/office/drawing/2014/main" id="{61B8C8BB-EAE1-9E94-5B09-A2E6A5EEBB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3273" y="5248690"/>
                <a:ext cx="1071562" cy="1071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2" descr="Golang and why it matters. Go, or as ...">
                <a:extLst>
                  <a:ext uri="{FF2B5EF4-FFF2-40B4-BE49-F238E27FC236}">
                    <a16:creationId xmlns:a16="http://schemas.microsoft.com/office/drawing/2014/main" id="{BAE8BC9C-4227-B0AD-7AAD-0C3750573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105" y="4161758"/>
                <a:ext cx="919162" cy="919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4" descr="Rust Programming Language ...">
                <a:extLst>
                  <a:ext uri="{FF2B5EF4-FFF2-40B4-BE49-F238E27FC236}">
                    <a16:creationId xmlns:a16="http://schemas.microsoft.com/office/drawing/2014/main" id="{59540AAE-446C-AB75-D3F5-31EBAB0E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1416" y="1461529"/>
                <a:ext cx="2455743" cy="861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2" descr="Understanding GitLab CI/CD Variables ...">
              <a:extLst>
                <a:ext uri="{FF2B5EF4-FFF2-40B4-BE49-F238E27FC236}">
                  <a16:creationId xmlns:a16="http://schemas.microsoft.com/office/drawing/2014/main" id="{34C8528E-99F9-1F65-1155-0F90AC33C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628" y="1176608"/>
              <a:ext cx="1461286" cy="610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JENKINS Automazione Dei Processi di ...">
              <a:extLst>
                <a:ext uri="{FF2B5EF4-FFF2-40B4-BE49-F238E27FC236}">
                  <a16:creationId xmlns:a16="http://schemas.microsoft.com/office/drawing/2014/main" id="{0FDC152D-466D-828E-A994-70EC7DF4E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118" y="3732407"/>
              <a:ext cx="1280636" cy="95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329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6D06-8441-D45F-24BC-F37BC234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2EF659-300B-757F-5686-3793B84B2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533650"/>
            <a:ext cx="1905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34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3A477-E0EF-3068-732F-0B53EAA94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855A-1A3F-363F-CAF8-E025BC1B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930274"/>
          </a:xfrm>
        </p:spPr>
        <p:txBody>
          <a:bodyPr/>
          <a:lstStyle/>
          <a:p>
            <a:r>
              <a:rPr lang="en-US" dirty="0"/>
              <a:t>Find out more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B925B-3B8C-5EB0-27BE-6AAFDC0A9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427283"/>
            <a:ext cx="6605590" cy="3935417"/>
          </a:xfrm>
        </p:spPr>
        <p:txBody>
          <a:bodyPr>
            <a:normAutofit/>
          </a:bodyPr>
          <a:lstStyle/>
          <a:p>
            <a:r>
              <a:rPr lang="en-US" sz="2400" dirty="0"/>
              <a:t>http://www.github.com/kendarorg</a:t>
            </a:r>
          </a:p>
          <a:p>
            <a:r>
              <a:rPr lang="en-US" sz="2400" dirty="0"/>
              <a:t>https://www.linkedin.com/in/enricodaros/</a:t>
            </a:r>
          </a:p>
          <a:p>
            <a:r>
              <a:rPr lang="en-US" sz="2400" dirty="0"/>
              <a:t>enrico.daros@gmail.com</a:t>
            </a:r>
          </a:p>
          <a:p>
            <a:r>
              <a:rPr lang="en-US" sz="2400" dirty="0"/>
              <a:t>https://www.kendar.org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D2C8FF4-2C96-7A73-71AF-0EAF9C8DA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4529"/>
          <a:stretch/>
        </p:blipFill>
        <p:spPr bwMode="auto">
          <a:xfrm>
            <a:off x="6525232" y="-17475"/>
            <a:ext cx="1833274" cy="1566876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49A308B-A78E-7A6A-6570-9E986335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006" y="3972983"/>
            <a:ext cx="1905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821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271</TotalTime>
  <Words>447</Words>
  <Application>Microsoft Office PowerPoint</Application>
  <PresentationFormat>Widescreen</PresentationFormat>
  <Paragraphs>57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Trebuchet MS</vt:lpstr>
      <vt:lpstr>Wingdings</vt:lpstr>
      <vt:lpstr>Wingdings 3</vt:lpstr>
      <vt:lpstr>Facet</vt:lpstr>
      <vt:lpstr>TPM- Proxy </vt:lpstr>
      <vt:lpstr>What THE TPM-Proxy IS</vt:lpstr>
      <vt:lpstr>What it does</vt:lpstr>
      <vt:lpstr>WHERE CAN be run</vt:lpstr>
      <vt:lpstr>Let’s start!</vt:lpstr>
      <vt:lpstr>Find out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 dr</dc:creator>
  <cp:lastModifiedBy>e dr</cp:lastModifiedBy>
  <cp:revision>14</cp:revision>
  <dcterms:created xsi:type="dcterms:W3CDTF">2025-02-14T10:56:34Z</dcterms:created>
  <dcterms:modified xsi:type="dcterms:W3CDTF">2025-03-21T10:15:00Z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